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91" r:id="rId4"/>
    <p:sldId id="311" r:id="rId5"/>
    <p:sldId id="293" r:id="rId6"/>
    <p:sldId id="294" r:id="rId7"/>
    <p:sldId id="315" r:id="rId8"/>
    <p:sldId id="297" r:id="rId9"/>
    <p:sldId id="313" r:id="rId10"/>
    <p:sldId id="298" r:id="rId11"/>
    <p:sldId id="314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9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B4%D0%B8%D0%BF%D0%BE%D1%86%D0%B8%D1%82" TargetMode="External"/><Relationship Id="rId13" Type="http://schemas.openxmlformats.org/officeDocument/2006/relationships/hyperlink" Target="https://ru.wikipedia.org/wiki/%D0%A1%D0%BB%D0%B8%D0%B2%D0%BE%D1%87%D0%BD%D0%BE%D0%B5_%D0%BC%D0%B0%D1%81%D0%BB%D0%BE" TargetMode="External"/><Relationship Id="rId3" Type="http://schemas.openxmlformats.org/officeDocument/2006/relationships/hyperlink" Target="https://ru.wikipedia.org/wiki/%D0%A1%D0%BB%D0%BE%D0%B6%D0%BD%D1%8B%D0%B5_%D1%8D%D1%84%D0%B8%D1%80%D1%8B" TargetMode="External"/><Relationship Id="rId7" Type="http://schemas.openxmlformats.org/officeDocument/2006/relationships/hyperlink" Target="https://ru.wikipedia.org/wiki/%D0%9A%D0%BB%D0%B5%D1%82%D0%BE%D1%87%D0%BD%D0%B0%D1%8F_%D0%BC%D0%B5%D0%BC%D0%B1%D1%80%D0%B0%D0%BD%D0%B0" TargetMode="External"/><Relationship Id="rId12" Type="http://schemas.openxmlformats.org/officeDocument/2006/relationships/hyperlink" Target="https://ru.wikipedia.org/wiki/%D0%9C%D0%B0%D1%81%D0%BB%D0%BE" TargetMode="External"/><Relationship Id="rId2" Type="http://schemas.openxmlformats.org/officeDocument/2006/relationships/hyperlink" Target="https://ru.wikipedia.org/wiki/%D0%9E%D1%80%D0%B3%D0%B0%D0%BD%D0%B8%D1%87%D0%B5%D1%81%D0%BA%D0%B8%D0%B5_%D0%B2%D0%B5%D1%89%D0%B5%D1%81%D1%82%D0%B2%D0%B0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8%D0%BF%D0%B8%D0%B4%D1%8B" TargetMode="External"/><Relationship Id="rId11" Type="http://schemas.openxmlformats.org/officeDocument/2006/relationships/hyperlink" Target="https://ru.wikipedia.org/wiki/%D0%9F%D0%B8%D1%82%D0%B0%D0%BD%D0%B8%D0%B5" TargetMode="External"/><Relationship Id="rId5" Type="http://schemas.openxmlformats.org/officeDocument/2006/relationships/hyperlink" Target="https://ru.wikipedia.org/wiki/%D0%96%D0%B8%D1%80%D0%BD%D1%8B%D0%B5_%D0%BA%D0%B8%D1%81%D0%BB%D0%BE%D1%82%D1%8B" TargetMode="External"/><Relationship Id="rId15" Type="http://schemas.openxmlformats.org/officeDocument/2006/relationships/image" Target="../media/image17.png"/><Relationship Id="rId10" Type="http://schemas.openxmlformats.org/officeDocument/2006/relationships/hyperlink" Target="https://ru.wikipedia.org/wiki/%D0%91%D0%B5%D0%BB%D0%BA%D0%B8" TargetMode="External"/><Relationship Id="rId4" Type="http://schemas.openxmlformats.org/officeDocument/2006/relationships/hyperlink" Target="https://ru.wikipedia.org/wiki/%D0%93%D0%BB%D0%B8%D1%86%D0%B5%D1%80%D0%B8%D0%BD" TargetMode="External"/><Relationship Id="rId9" Type="http://schemas.openxmlformats.org/officeDocument/2006/relationships/hyperlink" Target="https://ru.wikipedia.org/wiki/%D0%A3%D0%B3%D0%BB%D0%B5%D0%B2%D0%BE%D0%B4%D1%8B" TargetMode="External"/><Relationship Id="rId14" Type="http://schemas.openxmlformats.org/officeDocument/2006/relationships/hyperlink" Target="https://commons.wikimedia.org/wiki/File:Trimyristin-3D-vdW.png?uselang=ru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tio-ru.org/wiki/%D0%A4%D0%B0%D0%B9%D0%BB:Raspberries05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2%D0%BE%D1%89%D0%B8" TargetMode="External"/><Relationship Id="rId13" Type="http://schemas.openxmlformats.org/officeDocument/2006/relationships/image" Target="../media/image29.jpeg"/><Relationship Id="rId3" Type="http://schemas.openxmlformats.org/officeDocument/2006/relationships/hyperlink" Target="https://ru.wikipedia.org/wiki/%D0%93%D0%B0%D0%BB%D0%B0%D0%BA%D1%82%D1%83%D1%80%D0%BE%D0%BD%D0%BE%D0%B2%D0%B0%D1%8F_%D0%BA%D0%B8%D1%81%D0%BB%D0%BE%D1%82%D0%B0" TargetMode="External"/><Relationship Id="rId7" Type="http://schemas.openxmlformats.org/officeDocument/2006/relationships/hyperlink" Target="https://ru.wikipedia.org/wiki/%D0%A2%D1%83%D1%80%D0%B3%D0%BE%D1%80_%D1%82%D0%BA%D0%B0%D0%BD%D0%B5%D0%B9" TargetMode="External"/><Relationship Id="rId12" Type="http://schemas.openxmlformats.org/officeDocument/2006/relationships/image" Target="../media/image28.jpeg"/><Relationship Id="rId2" Type="http://schemas.openxmlformats.org/officeDocument/2006/relationships/hyperlink" Target="https://ru.wikipedia.org/wiki/%D0%9F%D0%BE%D0%BB%D0%B8%D1%81%D0%B0%D1%85%D0%B0%D1%80%D0%B8%D0%B4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E%D0%B4%D0%BE%D1%80%D0%BE%D1%81%D0%BB%D0%B8" TargetMode="External"/><Relationship Id="rId11" Type="http://schemas.openxmlformats.org/officeDocument/2006/relationships/hyperlink" Target="https://ru.wikipedia.org/wiki/%D0%AD%D0%BD%D1%82%D0%B5%D1%80%D0%BE%D1%81%D0%BE%D1%80%D0%B1%D0%B5%D0%BD%D1%82%D1%8B" TargetMode="External"/><Relationship Id="rId5" Type="http://schemas.openxmlformats.org/officeDocument/2006/relationships/hyperlink" Target="https://ru.wikipedia.org/wiki/%D0%A4%D1%80%D1%83%D0%BA%D1%82" TargetMode="External"/><Relationship Id="rId10" Type="http://schemas.openxmlformats.org/officeDocument/2006/relationships/hyperlink" Target="https://ru.wikipedia.org/wiki/%D0%A4%D0%B0%D1%80%D0%BC%D0%B0%D1%86%D0%B5%D0%B2%D1%82%D0%B8%D1%87%D0%B5%D1%81%D0%BA%D0%B0%D1%8F_%D0%BF%D1%80%D0%BE%D0%BC%D1%8B%D1%88%D0%BB%D0%B5%D0%BD%D0%BD%D0%BE%D1%81%D1%82%D1%8C" TargetMode="External"/><Relationship Id="rId4" Type="http://schemas.openxmlformats.org/officeDocument/2006/relationships/hyperlink" Target="https://ru.wikipedia.org/wiki/%D0%A0%D0%B0%D1%81%D1%82%D0%B5%D0%BD%D0%B8%D1%8F" TargetMode="External"/><Relationship Id="rId9" Type="http://schemas.openxmlformats.org/officeDocument/2006/relationships/hyperlink" Target="https://ru.wikipedia.org/wiki/%D0%9F%D0%B8%D1%89%D0%B5%D0%B2%D0%B0%D1%8F_%D0%BF%D1%80%D0%BE%D0%BC%D1%8B%D1%88%D0%BB%D0%B5%D0%BD%D0%BD%D0%BE%D1%81%D1%82%D1%8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raditio-ru.org/w/index.php?title=%D0%A4%D0%BB%D0%B0%D0%B2%D0%BE%D0%BD%D0%BE%D0%B8%D0%B4%D1%8B&amp;action=edit&amp;redlink=1" TargetMode="External"/><Relationship Id="rId7" Type="http://schemas.openxmlformats.org/officeDocument/2006/relationships/image" Target="../media/image36.jpeg"/><Relationship Id="rId2" Type="http://schemas.openxmlformats.org/officeDocument/2006/relationships/hyperlink" Target="http://traditio-ru.org/w/index.php?title=%D0%93%D0%BB%D0%B8%D0%BA%D0%BE%D0%B7%D0%B8%D0%B4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ditio-ru.org/wiki/%D0%A4%D0%B0%D0%B9%D0%BB:Juvenile_anthocyanin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traditio-ru.org/wiki/%D0%A4%D0%B0%D0%B9%D0%BB:Blueberries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ugene980.narod.ru/aminis.htm#_Toc159984070" TargetMode="External"/><Relationship Id="rId13" Type="http://schemas.openxmlformats.org/officeDocument/2006/relationships/hyperlink" Target="http://eugene980.narod.ru/aminis.htm#_Toc159984076" TargetMode="External"/><Relationship Id="rId3" Type="http://schemas.openxmlformats.org/officeDocument/2006/relationships/hyperlink" Target="http://eugene980.narod.ru/aminis.htm#_Toc159984065" TargetMode="External"/><Relationship Id="rId7" Type="http://schemas.openxmlformats.org/officeDocument/2006/relationships/hyperlink" Target="http://eugene980.narod.ru/aminis.htm#_Toc159984069" TargetMode="External"/><Relationship Id="rId12" Type="http://schemas.openxmlformats.org/officeDocument/2006/relationships/hyperlink" Target="http://eugene980.narod.ru/aminis.htm#_Toc159984075" TargetMode="External"/><Relationship Id="rId2" Type="http://schemas.openxmlformats.org/officeDocument/2006/relationships/hyperlink" Target="http://eugene980.narod.ru/aminis.htm#_Toc15998406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ugene980.narod.ru/aminis.htm#_Toc159984068" TargetMode="External"/><Relationship Id="rId11" Type="http://schemas.openxmlformats.org/officeDocument/2006/relationships/hyperlink" Target="http://eugene980.narod.ru/aminis.htm#_Toc159984074" TargetMode="External"/><Relationship Id="rId5" Type="http://schemas.openxmlformats.org/officeDocument/2006/relationships/hyperlink" Target="http://eugene980.narod.ru/aminis.htm#_Toc159984067" TargetMode="External"/><Relationship Id="rId15" Type="http://schemas.openxmlformats.org/officeDocument/2006/relationships/image" Target="../media/image6.jpeg"/><Relationship Id="rId10" Type="http://schemas.openxmlformats.org/officeDocument/2006/relationships/hyperlink" Target="http://eugene980.narod.ru/aminis.htm#_Toc159984073" TargetMode="External"/><Relationship Id="rId4" Type="http://schemas.openxmlformats.org/officeDocument/2006/relationships/hyperlink" Target="http://eugene980.narod.ru/aminis.htm#_Toc159984066" TargetMode="External"/><Relationship Id="rId9" Type="http://schemas.openxmlformats.org/officeDocument/2006/relationships/hyperlink" Target="http://eugene980.narod.ru/aminis.htm#_Toc159984072" TargetMode="External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arjeeling-tea-first-flush-in-cup.jpg?uselang=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/>
          <a:lstStyle/>
          <a:p>
            <a:r>
              <a:rPr lang="ru-RU" smtClean="0"/>
              <a:t>Лекция №2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143380"/>
            <a:ext cx="8786874" cy="2428892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Тема: </a:t>
            </a:r>
            <a:r>
              <a:rPr lang="ru-RU" sz="3200" b="1" dirty="0" smtClean="0"/>
              <a:t>:  «</a:t>
            </a:r>
            <a:r>
              <a:rPr lang="ru-RU" b="1" dirty="0" smtClean="0"/>
              <a:t>ВЛИЯНИЕ ВНЕШНИХ УСЛОВИЙ</a:t>
            </a:r>
            <a:endParaRPr lang="ru-RU" dirty="0" smtClean="0"/>
          </a:p>
          <a:p>
            <a:r>
              <a:rPr lang="ru-RU" b="1" dirty="0" smtClean="0"/>
              <a:t>НА ОБРАЗОВАНИЕ И НАКОПЛЕНИЕ ДЕЙСТВУЮЩИХ</a:t>
            </a:r>
            <a:endParaRPr lang="ru-RU" dirty="0" smtClean="0"/>
          </a:p>
          <a:p>
            <a:r>
              <a:rPr lang="ru-RU" b="1" dirty="0" smtClean="0"/>
              <a:t>ВЕЩЕСТВ В ЛЕКАРСТВЕННЫХ РАСТЕНИЯХ»</a:t>
            </a:r>
            <a:endParaRPr lang="ru-RU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357586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      </a:t>
            </a:r>
            <a:r>
              <a:rPr lang="ru-RU" sz="2400" b="1" dirty="0" smtClean="0"/>
              <a:t>Жирные масла</a:t>
            </a:r>
            <a:r>
              <a:rPr lang="ru-RU" sz="1800" b="1" dirty="0" smtClean="0"/>
              <a:t>. Жиры</a:t>
            </a:r>
            <a:r>
              <a:rPr lang="ru-RU" sz="1800" dirty="0" smtClean="0"/>
              <a:t> или </a:t>
            </a:r>
            <a:r>
              <a:rPr lang="ru-RU" sz="1800" b="1" dirty="0" err="1" smtClean="0"/>
              <a:t>триглицериды</a:t>
            </a:r>
            <a:r>
              <a:rPr lang="ru-RU" sz="1800" dirty="0" smtClean="0"/>
              <a:t> — природные </a:t>
            </a:r>
            <a:r>
              <a:rPr lang="ru-RU" sz="1800" dirty="0" smtClean="0">
                <a:hlinkClick r:id="rId2" tooltip="Органические вещества"/>
              </a:rPr>
              <a:t>органические соединения</a:t>
            </a:r>
            <a:r>
              <a:rPr lang="ru-RU" sz="1800" dirty="0" smtClean="0"/>
              <a:t>, полные </a:t>
            </a:r>
            <a:r>
              <a:rPr lang="ru-RU" sz="1800" dirty="0" smtClean="0">
                <a:hlinkClick r:id="rId3" tooltip="Сложные эфиры"/>
              </a:rPr>
              <a:t>сложные эфиры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4" tooltip="Глицерин"/>
              </a:rPr>
              <a:t>глицерина</a:t>
            </a:r>
            <a:r>
              <a:rPr lang="ru-RU" sz="1800" dirty="0" smtClean="0"/>
              <a:t> и одноосновных </a:t>
            </a:r>
            <a:r>
              <a:rPr lang="ru-RU" sz="1800" dirty="0" smtClean="0">
                <a:hlinkClick r:id="rId5" tooltip="Жирные кислоты"/>
              </a:rPr>
              <a:t>жирных кислот</a:t>
            </a:r>
            <a:r>
              <a:rPr lang="ru-RU" sz="1800" dirty="0" smtClean="0"/>
              <a:t>; входят в класс </a:t>
            </a:r>
            <a:r>
              <a:rPr lang="ru-RU" sz="1800" dirty="0" smtClean="0">
                <a:hlinkClick r:id="rId6" tooltip="Липиды"/>
              </a:rPr>
              <a:t>липидов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r>
              <a:rPr lang="ru-RU" sz="1800" dirty="0" smtClean="0"/>
              <a:t>В живых организмах выполняют, прежде всего, структурную и энергетическую функции: они являются основным компонентом  </a:t>
            </a:r>
            <a:r>
              <a:rPr lang="ru-RU" sz="1800" dirty="0" smtClean="0">
                <a:hlinkClick r:id="rId7" tooltip="Клеточная мембрана"/>
              </a:rPr>
              <a:t>клеточной мембраны</a:t>
            </a:r>
            <a:r>
              <a:rPr lang="ru-RU" sz="1800" dirty="0" smtClean="0"/>
              <a:t>, а в </a:t>
            </a:r>
            <a:r>
              <a:rPr lang="ru-RU" sz="1800" dirty="0" smtClean="0">
                <a:hlinkClick r:id="rId8" tooltip="Адипоцит"/>
              </a:rPr>
              <a:t>жировых клетках</a:t>
            </a:r>
            <a:r>
              <a:rPr lang="ru-RU" sz="1800" dirty="0" smtClean="0"/>
              <a:t> сохраняется энергетический запас организма.</a:t>
            </a:r>
            <a:br>
              <a:rPr lang="ru-RU" sz="1800" dirty="0" smtClean="0"/>
            </a:br>
            <a:r>
              <a:rPr lang="ru-RU" sz="1800" dirty="0" smtClean="0"/>
              <a:t>     Наряду с </a:t>
            </a:r>
            <a:r>
              <a:rPr lang="ru-RU" sz="1800" dirty="0" smtClean="0">
                <a:hlinkClick r:id="rId9" tooltip="Углеводы"/>
              </a:rPr>
              <a:t>углеводами</a:t>
            </a:r>
            <a:r>
              <a:rPr lang="ru-RU" sz="1800" dirty="0" smtClean="0"/>
              <a:t> и </a:t>
            </a:r>
            <a:r>
              <a:rPr lang="ru-RU" sz="1800" dirty="0" smtClean="0">
                <a:hlinkClick r:id="rId10" tooltip="Белки"/>
              </a:rPr>
              <a:t>белками</a:t>
            </a:r>
            <a:r>
              <a:rPr lang="ru-RU" sz="1800" dirty="0" smtClean="0"/>
              <a:t>, жиры — один из главных компонентов </a:t>
            </a:r>
            <a:r>
              <a:rPr lang="ru-RU" sz="1800" dirty="0" smtClean="0">
                <a:hlinkClick r:id="rId11" tooltip="Питание"/>
              </a:rPr>
              <a:t>питания</a:t>
            </a:r>
            <a:r>
              <a:rPr lang="ru-RU" sz="1800" dirty="0" smtClean="0"/>
              <a:t>. Жидкие жиры растительного происхождения обычно называют </a:t>
            </a:r>
            <a:r>
              <a:rPr lang="ru-RU" sz="1800" dirty="0" smtClean="0">
                <a:hlinkClick r:id="rId12" tooltip="Масло"/>
              </a:rPr>
              <a:t>маслами</a:t>
            </a:r>
            <a:r>
              <a:rPr lang="ru-RU" sz="1800" dirty="0" smtClean="0"/>
              <a:t> — так же, как и </a:t>
            </a:r>
            <a:r>
              <a:rPr lang="ru-RU" sz="1800" dirty="0" smtClean="0">
                <a:hlinkClick r:id="rId13" tooltip="Сливочное масло"/>
              </a:rPr>
              <a:t>сливочное масло</a:t>
            </a:r>
            <a:r>
              <a:rPr lang="ru-RU" sz="1800" dirty="0" smtClean="0"/>
              <a:t>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https://upload.wikimedia.org/wikipedia/commons/thumb/6/64/Trimyristin-3D-vdW.png/260px-Trimyristin-3D-vdW.png">
            <a:hlinkClick r:id="rId14"/>
          </p:cNvPr>
          <p:cNvPicPr>
            <a:picLocks noGrp="1"/>
          </p:cNvPicPr>
          <p:nvPr>
            <p:ph idx="1"/>
          </p:nvPr>
        </p:nvPicPr>
        <p:blipFill>
          <a:blip r:embed="rId15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4000504"/>
            <a:ext cx="2071702" cy="25733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3929066"/>
            <a:ext cx="2500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Шариковая модель </a:t>
            </a:r>
            <a:r>
              <a:rPr lang="ru-RU" dirty="0" err="1" smtClean="0">
                <a:solidFill>
                  <a:srgbClr val="002060"/>
                </a:solidFill>
              </a:rPr>
              <a:t>триглицерида</a:t>
            </a:r>
            <a:r>
              <a:rPr lang="ru-RU" dirty="0" smtClean="0">
                <a:solidFill>
                  <a:srgbClr val="002060"/>
                </a:solidFill>
              </a:rPr>
              <a:t>. Красным цветом выделен кислород, чёрным — углерод, белым — водород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zhirnye-kisloty-v-masle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000628" y="3786190"/>
            <a:ext cx="378621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my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785818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Кумарины – природные кислородсодержащие гетероциклические соединения, в основе структуры которых лежит </a:t>
            </a:r>
            <a:r>
              <a:rPr lang="ru-RU" sz="2700" dirty="0" err="1" smtClean="0"/>
              <a:t>бензо-а-пирон</a:t>
            </a:r>
            <a:r>
              <a:rPr lang="ru-RU" sz="2700" dirty="0" smtClean="0"/>
              <a:t> (лактон </a:t>
            </a:r>
            <a:r>
              <a:rPr lang="ru-RU" sz="2700" dirty="0" err="1" smtClean="0"/>
              <a:t>цис-орто-гидроксикоричной</a:t>
            </a:r>
            <a:r>
              <a:rPr lang="ru-RU" sz="2700" dirty="0" smtClean="0"/>
              <a:t> кислоты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2857496"/>
            <a:ext cx="2428892" cy="3214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6" y="3157011"/>
            <a:ext cx="2071701" cy="2774199"/>
          </a:xfrm>
          <a:prstGeom prst="rect">
            <a:avLst/>
          </a:prstGeom>
        </p:spPr>
      </p:pic>
      <p:pic>
        <p:nvPicPr>
          <p:cNvPr id="6146" name="Picture 2" descr="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643182"/>
            <a:ext cx="214314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kle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643182"/>
            <a:ext cx="178595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29642" cy="271464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Микроэлементами называются элементы, содержание которых в организме мало, но они участвуют в биохимических процессах и необходимы живым организмам. Рекомендуемая суточная доза потребления микроэлементов для человека составляет менее 200 мг. </a:t>
            </a:r>
            <a:br>
              <a:rPr lang="ru-RU" sz="24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857628"/>
            <a:ext cx="4643470" cy="25344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2500306"/>
            <a:ext cx="4071966" cy="39708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929090"/>
          </a:xfrm>
        </p:spPr>
        <p:txBody>
          <a:bodyPr>
            <a:no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</a:t>
            </a:r>
            <a:r>
              <a:rPr lang="ru-RU" sz="2000" dirty="0" smtClean="0"/>
              <a:t>В растениях </a:t>
            </a:r>
            <a:r>
              <a:rPr lang="ru-RU" sz="2800" dirty="0" smtClean="0"/>
              <a:t>органические кислоты </a:t>
            </a:r>
            <a:r>
              <a:rPr lang="ru-RU" sz="2000" dirty="0" smtClean="0"/>
              <a:t>могут находиться в виде солей в свободном виде или эфиров. Органические кислоты — органические вещества, проявляющие кислотные свойства. К ним относятся карбоновые кислоты, содержащие карбоксильную группу -COOH, </a:t>
            </a:r>
            <a:r>
              <a:rPr lang="ru-RU" sz="2000" dirty="0" err="1" smtClean="0"/>
              <a:t>сульфоновые</a:t>
            </a:r>
            <a:r>
              <a:rPr lang="ru-RU" sz="2000" dirty="0" smtClean="0"/>
              <a:t> кислоты, содержащие </a:t>
            </a:r>
            <a:r>
              <a:rPr lang="ru-RU" sz="2000" dirty="0" err="1" smtClean="0"/>
              <a:t>сульфогруппу</a:t>
            </a:r>
            <a:r>
              <a:rPr lang="ru-RU" sz="2000" dirty="0" smtClean="0"/>
              <a:t> -SO3H и некоторые другие.</a:t>
            </a:r>
            <a:br>
              <a:rPr lang="ru-RU" sz="2000" dirty="0" smtClean="0"/>
            </a:br>
            <a:r>
              <a:rPr lang="ru-RU" sz="2000" dirty="0" smtClean="0"/>
              <a:t>Самыми известными органическими кислотами являются бензойная,             уксусная, муравьиная, лимонная, щавелевая и молочная.</a:t>
            </a:r>
            <a:br>
              <a:rPr lang="ru-RU" sz="2000" dirty="0" smtClean="0"/>
            </a:br>
            <a:r>
              <a:rPr lang="ru-RU" sz="2000" dirty="0" smtClean="0"/>
              <a:t>- муравьиная (в малине и яблоках); </a:t>
            </a:r>
            <a:br>
              <a:rPr lang="ru-RU" sz="2000" dirty="0" smtClean="0"/>
            </a:br>
            <a:r>
              <a:rPr lang="ru-RU" sz="2000" dirty="0" smtClean="0"/>
              <a:t>- уксусная (в зернах кукурузы, пшеницы в различных плодах и др.)</a:t>
            </a:r>
            <a:br>
              <a:rPr lang="ru-RU" sz="2000" dirty="0" smtClean="0"/>
            </a:br>
            <a:r>
              <a:rPr lang="ru-RU" sz="2000" dirty="0" smtClean="0"/>
              <a:t>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5" y="4357695"/>
            <a:ext cx="3429024" cy="2216144"/>
          </a:xfrm>
          <a:prstGeom prst="rect">
            <a:avLst/>
          </a:prstGeom>
        </p:spPr>
      </p:pic>
      <p:pic>
        <p:nvPicPr>
          <p:cNvPr id="5" name="Рисунок 4" descr="http://traditio-ru.org/images/thumb/6/69/Raspberries05.jpg/300px-Raspberries05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256"/>
            <a:ext cx="3786214" cy="2214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9288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8929718" cy="421481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/>
              <a:t>         Пектиновые вещества́</a:t>
            </a:r>
            <a:r>
              <a:rPr lang="ru-RU" sz="1800" dirty="0" smtClean="0"/>
              <a:t>— </a:t>
            </a:r>
            <a:r>
              <a:rPr lang="ru-RU" sz="1800" dirty="0" smtClean="0">
                <a:hlinkClick r:id="rId2" tooltip="Полисахариды"/>
              </a:rPr>
              <a:t>полисахариды</a:t>
            </a:r>
            <a:r>
              <a:rPr lang="ru-RU" sz="1800" dirty="0" smtClean="0"/>
              <a:t>, образованные остатками главным образом </a:t>
            </a:r>
            <a:r>
              <a:rPr lang="ru-RU" sz="1800" dirty="0" err="1" smtClean="0">
                <a:hlinkClick r:id="rId3" tooltip="Галактуроновая кислота"/>
              </a:rPr>
              <a:t>галактуроновой</a:t>
            </a:r>
            <a:r>
              <a:rPr lang="ru-RU" sz="1800" dirty="0" smtClean="0">
                <a:hlinkClick r:id="rId3" tooltip="Галактуроновая кислота"/>
              </a:rPr>
              <a:t> кислоты</a:t>
            </a:r>
            <a:r>
              <a:rPr lang="ru-RU" sz="1800" dirty="0" smtClean="0"/>
              <a:t>. Присутствуют во всех высших </a:t>
            </a:r>
            <a:r>
              <a:rPr lang="ru-RU" sz="1800" dirty="0" smtClean="0">
                <a:hlinkClick r:id="rId4" tooltip="Растения"/>
              </a:rPr>
              <a:t>растениях</a:t>
            </a:r>
            <a:r>
              <a:rPr lang="ru-RU" sz="1800" dirty="0" smtClean="0"/>
              <a:t>, особенно во </a:t>
            </a:r>
            <a:r>
              <a:rPr lang="ru-RU" sz="1800" dirty="0" smtClean="0">
                <a:hlinkClick r:id="rId5" tooltip="Фрукт"/>
              </a:rPr>
              <a:t>фруктах</a:t>
            </a:r>
            <a:r>
              <a:rPr lang="ru-RU" sz="1800" dirty="0" smtClean="0"/>
              <a:t>, и в некоторых </a:t>
            </a:r>
            <a:r>
              <a:rPr lang="ru-RU" sz="1800" dirty="0" smtClean="0">
                <a:hlinkClick r:id="rId6" tooltip="Водоросли"/>
              </a:rPr>
              <a:t>водорослях</a:t>
            </a:r>
            <a:r>
              <a:rPr lang="ru-RU" sz="1800" dirty="0" smtClean="0"/>
              <a:t>. Пектины, являясь структурным элементом растительных тканей, способствуют поддержанию в них </a:t>
            </a:r>
            <a:r>
              <a:rPr lang="ru-RU" sz="1800" dirty="0" smtClean="0">
                <a:hlinkClick r:id="rId7" tooltip="Тургор тканей"/>
              </a:rPr>
              <a:t>тургора</a:t>
            </a:r>
            <a:r>
              <a:rPr lang="ru-RU" sz="1800" dirty="0" smtClean="0"/>
              <a:t>, повышают засухоустойчивость растений, устойчивость </a:t>
            </a:r>
            <a:r>
              <a:rPr lang="ru-RU" sz="1800" dirty="0" smtClean="0">
                <a:hlinkClick r:id="rId8" tooltip="Овощи"/>
              </a:rPr>
              <a:t>овощей</a:t>
            </a:r>
            <a:r>
              <a:rPr lang="ru-RU" sz="1800" dirty="0" smtClean="0"/>
              <a:t> и фруктов при хранении. Используются в </a:t>
            </a:r>
            <a:r>
              <a:rPr lang="ru-RU" sz="1800" dirty="0" smtClean="0">
                <a:hlinkClick r:id="rId9" tooltip="Пищевая промышленность"/>
              </a:rPr>
              <a:t>пищевой промышленности</a:t>
            </a:r>
            <a:r>
              <a:rPr lang="ru-RU" sz="1800" dirty="0" smtClean="0"/>
              <a:t> — в качестве </a:t>
            </a:r>
            <a:r>
              <a:rPr lang="ru-RU" sz="1800" dirty="0" err="1" smtClean="0"/>
              <a:t>структурообразователей</a:t>
            </a:r>
            <a:r>
              <a:rPr lang="ru-RU" sz="1800" dirty="0" smtClean="0"/>
              <a:t> (</a:t>
            </a:r>
            <a:r>
              <a:rPr lang="ru-RU" sz="1800" dirty="0" err="1" smtClean="0"/>
              <a:t>гелеобразователей</a:t>
            </a:r>
            <a:r>
              <a:rPr lang="ru-RU" sz="1800" dirty="0" smtClean="0"/>
              <a:t>), загустителей, а также в медицинской и </a:t>
            </a:r>
            <a:r>
              <a:rPr lang="ru-RU" sz="1800" dirty="0" smtClean="0">
                <a:hlinkClick r:id="rId10" tooltip="Фармацевтическая промышленность"/>
              </a:rPr>
              <a:t>фармацевтической промышленности</a:t>
            </a:r>
            <a:r>
              <a:rPr lang="ru-RU" sz="1800" dirty="0" smtClean="0"/>
              <a:t> — в качестве физиологически активных веществ с полезными для организма человека свойствами. </a:t>
            </a:r>
          </a:p>
          <a:p>
            <a:pPr algn="just">
              <a:buNone/>
            </a:pPr>
            <a:r>
              <a:rPr lang="ru-RU" sz="1800" dirty="0" smtClean="0"/>
              <a:t>        </a:t>
            </a:r>
            <a:r>
              <a:rPr lang="ru-RU" sz="1800" b="1" dirty="0" smtClean="0"/>
              <a:t>Пектины</a:t>
            </a:r>
            <a:r>
              <a:rPr lang="ru-RU" sz="1800" dirty="0" smtClean="0"/>
              <a:t> практически не усваиваются пищеварительной системой человека, являются </a:t>
            </a:r>
            <a:r>
              <a:rPr lang="ru-RU" sz="1800" dirty="0" err="1" smtClean="0">
                <a:hlinkClick r:id="rId11" tooltip="Энтеросорбенты"/>
              </a:rPr>
              <a:t>энтеросорбентами</a:t>
            </a:r>
            <a:r>
              <a:rPr lang="ru-RU" sz="1800" dirty="0" smtClean="0"/>
              <a:t>.</a:t>
            </a:r>
          </a:p>
          <a:p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5" y="714357"/>
            <a:ext cx="3679718" cy="18573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7" y="428604"/>
            <a:ext cx="4429157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6433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5740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  Биологические пигменты (</a:t>
            </a:r>
            <a:r>
              <a:rPr lang="ru-RU" dirty="0" err="1" smtClean="0">
                <a:solidFill>
                  <a:srgbClr val="002060"/>
                </a:solidFill>
              </a:rPr>
              <a:t>биохромы</a:t>
            </a:r>
            <a:r>
              <a:rPr lang="ru-RU" dirty="0" smtClean="0">
                <a:solidFill>
                  <a:srgbClr val="002060"/>
                </a:solidFill>
              </a:rPr>
              <a:t>) — окрашенные вещества, входящие в состав тканей организмов. Цвет пигментов определяется наличием в их молекулах хромофорных групп, избирательно поглощающих свет в определённой части видимого спектра солнечного света. Пигментная система живых существ — звено, связывающее световые условия окружающей среды и обмен веществ организма.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Picture 9" descr="C:\Documents and Settings\Студент\Рабочий стол\доклад ботаника\хлоропласты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3500462" cy="2571768"/>
          </a:xfrm>
          <a:prstGeom prst="rect">
            <a:avLst/>
          </a:prstGeom>
          <a:noFill/>
        </p:spPr>
      </p:pic>
      <p:pic>
        <p:nvPicPr>
          <p:cNvPr id="7" name="Picture 3" descr="C:\Documents and Settings\Студент\Рабочий стол\доклад ботаника\slide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286412" cy="3857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64307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Флавоноиды</a:t>
            </a:r>
            <a:r>
              <a:rPr lang="ru-RU" sz="2400" dirty="0" smtClean="0"/>
              <a:t> — </a:t>
            </a:r>
            <a:r>
              <a:rPr lang="ru-RU" sz="1600" dirty="0" smtClean="0"/>
              <a:t>это крупнейший класс растительных полифенолов. Многие из них желтого цвета, обладают </a:t>
            </a:r>
            <a:r>
              <a:rPr lang="ru-RU" sz="1600" dirty="0" err="1" smtClean="0"/>
              <a:t>Р-витаминной</a:t>
            </a:r>
            <a:r>
              <a:rPr lang="ru-RU" sz="1600" dirty="0" smtClean="0"/>
              <a:t> активностью. Под влиянием </a:t>
            </a:r>
            <a:r>
              <a:rPr lang="ru-RU" sz="1600" dirty="0" err="1" smtClean="0"/>
              <a:t>флавоноидов</a:t>
            </a:r>
            <a:r>
              <a:rPr lang="ru-RU" sz="1600" dirty="0" smtClean="0"/>
              <a:t> уменьшается проницаемость и повышается прочность капилляров. Физиологическое действие </a:t>
            </a:r>
            <a:r>
              <a:rPr lang="ru-RU" sz="1600" dirty="0" err="1" smtClean="0"/>
              <a:t>флавоноидов</a:t>
            </a:r>
            <a:r>
              <a:rPr lang="ru-RU" sz="1600" dirty="0" smtClean="0"/>
              <a:t> на сосуды осуществляется при участии аскорбиновой кислоты.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2050" name="Picture 2" descr="pustyrnik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428868"/>
            <a:ext cx="292895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3275" y="3949700"/>
            <a:ext cx="871535" cy="923925"/>
          </a:xfrm>
          <a:prstGeom prst="rect">
            <a:avLst/>
          </a:prstGeom>
        </p:spPr>
      </p:pic>
      <p:pic>
        <p:nvPicPr>
          <p:cNvPr id="2052" name="Picture 4" descr="1288863656_ilya_0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714620"/>
            <a:ext cx="457203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42400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Антоцианы</a:t>
            </a:r>
            <a:r>
              <a:rPr lang="ru-RU" sz="2400" dirty="0" smtClean="0"/>
              <a:t> (от греч.— синий, лазоревый) — природные красящие вещества растений, </a:t>
            </a:r>
            <a:r>
              <a:rPr lang="ru-RU" sz="2400" dirty="0" smtClean="0">
                <a:hlinkClick r:id="rId2" tooltip="Гликозид (страница не существует)"/>
              </a:rPr>
              <a:t>гликозиды</a:t>
            </a:r>
            <a:r>
              <a:rPr lang="ru-RU" sz="2400" dirty="0" smtClean="0"/>
              <a:t> из группы </a:t>
            </a:r>
            <a:r>
              <a:rPr lang="ru-RU" sz="2400" dirty="0" err="1" smtClean="0">
                <a:hlinkClick r:id="rId3" tooltip="Флавоноиды (страница не существует)"/>
              </a:rPr>
              <a:t>флавоноидов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4" name="Содержимое 3" descr="http://traditio-ru.org/images/1/15/Blueberries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2928934"/>
            <a:ext cx="4071966" cy="292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traditio-ru.org/images/thumb/a/ae/Juvenile_anthocyanin.jpg/200px-Juvenile_anthocyanin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857752" y="2143116"/>
            <a:ext cx="3786214" cy="3971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2786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Фитонциды </a:t>
            </a:r>
            <a:r>
              <a:rPr lang="ru-RU" sz="2000" b="1" dirty="0" smtClean="0"/>
              <a:t>– вещества, содержащиеся в высших растениях, губительно действующие на болезнетворные бактерии, низшие грибы и простейшие организмы. В наибольшем количестве фитонциды содержатся в луке, чесноке, редьке, томате, хрене, лютике, черной смородине, черемухе, чернике. На возбудителей болезней фитонциды действуют </a:t>
            </a:r>
            <a:r>
              <a:rPr lang="ru-RU" sz="2000" b="1" dirty="0" err="1" smtClean="0"/>
              <a:t>бактериостатически</a:t>
            </a:r>
            <a:r>
              <a:rPr lang="ru-RU" sz="2000" b="1" dirty="0" smtClean="0"/>
              <a:t> и бактерицидно.</a:t>
            </a:r>
            <a:br>
              <a:rPr lang="ru-RU" sz="2000" b="1" dirty="0" smtClean="0"/>
            </a:br>
            <a:r>
              <a:rPr lang="ru-RU" sz="2000" b="1" dirty="0" smtClean="0"/>
              <a:t> Все растения продуцируют фитонциды - «фито» - означает растение, «</a:t>
            </a:r>
            <a:r>
              <a:rPr lang="ru-RU" sz="2000" b="1" dirty="0" err="1" smtClean="0"/>
              <a:t>цедере</a:t>
            </a:r>
            <a:r>
              <a:rPr lang="ru-RU" sz="2000" b="1" dirty="0" smtClean="0"/>
              <a:t>» - убивать. </a:t>
            </a:r>
            <a:endParaRPr lang="ru-RU" sz="2000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643314"/>
            <a:ext cx="2286016" cy="2324892"/>
          </a:xfrm>
          <a:prstGeom prst="rect">
            <a:avLst/>
          </a:prstGeom>
        </p:spPr>
      </p:pic>
      <p:pic>
        <p:nvPicPr>
          <p:cNvPr id="5" name="Рисунок 4" descr="http://ladycity.ru/images/docs/Image/luk(1).jp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714752"/>
            <a:ext cx="3143272" cy="242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hkolazhizni.ru/img/content/i134/134998_or.jpg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571876"/>
            <a:ext cx="2857520" cy="2714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229600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1.Характеристика действующих веществ, содержащихся в лекарственных растениях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 Факторы, влияющие на содержание в растениях биологически активных веществ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8573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145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</a:rPr>
              <a:t>Приятный аромат, исходящий от эфиромасличных растений (то есть выделяющих летучие эфирные масла, наполняющих воздух мельчайшими частицами – аэрозолями; которые при трении о воздух получают электрический разряд и, таким образом, насыщают его </a:t>
            </a:r>
            <a:r>
              <a:rPr lang="ru-RU" sz="2000" b="1" dirty="0" err="1" smtClean="0">
                <a:solidFill>
                  <a:srgbClr val="002060"/>
                </a:solidFill>
              </a:rPr>
              <a:t>аэроионами</a:t>
            </a:r>
            <a:r>
              <a:rPr lang="ru-RU" sz="2000" b="1" dirty="0" smtClean="0">
                <a:solidFill>
                  <a:srgbClr val="002060"/>
                </a:solidFill>
              </a:rPr>
              <a:t>.) Эфирные масла растений относят к числу летучих фракций фитонцидов. Многие из эфирных масел обладают бактерицидными свойствами.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714356"/>
            <a:ext cx="8286807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7143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C00000"/>
                </a:solidFill>
              </a:rPr>
              <a:t>Факторы, влияющие на содержание в растениях биологически активных веществ</a:t>
            </a:r>
            <a:endParaRPr lang="ru-RU" sz="27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dirty="0" smtClean="0">
                <a:solidFill>
                  <a:srgbClr val="002060"/>
                </a:solidFill>
              </a:rPr>
              <a:t>Содержание биологически активных веществ в растениях весьма незначительно, и к тому же подвержено изменениям в зависимости от: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вида, сорта и стадии вегетации растений;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вида почвы, ее физических свойств и химического состояния;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климатических условий;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-технологии возделывания;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-экологические </a:t>
            </a:r>
            <a:r>
              <a:rPr lang="ru-RU" smtClean="0">
                <a:solidFill>
                  <a:srgbClr val="002060"/>
                </a:solidFill>
              </a:rPr>
              <a:t>факторы антропогенного воздействия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315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растения, продуцирующие сердечные гликозиды,      избирательно поглощают марганец, молибден, хром;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растения, продуцирующие алкалоиды – медь, марганец, кобальт;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растения, продуцирующие сапонины – молибден, ванадий;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растения, продуцирующие кумарины, </a:t>
            </a:r>
            <a:r>
              <a:rPr lang="ru-RU" dirty="0" err="1" smtClean="0">
                <a:solidFill>
                  <a:srgbClr val="002060"/>
                </a:solidFill>
              </a:rPr>
              <a:t>флавоноиды</a:t>
            </a:r>
            <a:r>
              <a:rPr lang="ru-RU" dirty="0" smtClean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терпеноды</a:t>
            </a:r>
            <a:r>
              <a:rPr lang="ru-RU" dirty="0" smtClean="0">
                <a:solidFill>
                  <a:srgbClr val="002060"/>
                </a:solidFill>
              </a:rPr>
              <a:t> – марганец;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- растения, продуцирующие витамины – марганец, медь;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- растения, продуцирующие полисахариды – марганец, хром.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642918"/>
            <a:ext cx="5214974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Алкалоиды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solidFill>
                  <a:srgbClr val="002060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то органические вещества, которые в своем составе содержат азот.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основном алкалоиды содержатся в растениях, но есть некоторые алкалоиды, вырабатываемые грибами и даже морскими обитателями.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   Химические формулы алкалоидов  разнообразны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solidFill>
                  <a:srgbClr val="002060"/>
                </a:solidFill>
              </a:rPr>
              <a:t> группа азотсодержащих органических соединений природного происхождения преимущественно гетероциклических, большинство из которых обладает свойствами слабого основания; к ним также причисляются некоторые </a:t>
            </a:r>
            <a:r>
              <a:rPr lang="ru-RU" dirty="0" err="1" smtClean="0">
                <a:solidFill>
                  <a:srgbClr val="002060"/>
                </a:solidFill>
              </a:rPr>
              <a:t>биогенетически</a:t>
            </a:r>
            <a:r>
              <a:rPr lang="ru-RU" dirty="0" smtClean="0">
                <a:solidFill>
                  <a:srgbClr val="002060"/>
                </a:solidFill>
              </a:rPr>
              <a:t> связанные с основными алкалоидами нейтральные и даже слабокислотные соединения.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</a:rPr>
              <a:t>Это </a:t>
            </a:r>
            <a:r>
              <a:rPr lang="ru-RU" b="1" dirty="0" err="1" smtClean="0">
                <a:solidFill>
                  <a:srgbClr val="002060"/>
                </a:solidFill>
              </a:rPr>
              <a:t>ксантин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</a:rPr>
              <a:t>атропин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</a:rPr>
              <a:t>стрихнин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</a:rPr>
              <a:t>кофеин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</a:rPr>
              <a:t>конин</a:t>
            </a:r>
            <a:r>
              <a:rPr lang="ru-RU" dirty="0" smtClean="0">
                <a:solidFill>
                  <a:srgbClr val="002060"/>
                </a:solidFill>
              </a:rPr>
              <a:t>, </a:t>
            </a:r>
            <a:r>
              <a:rPr lang="ru-RU" b="1" dirty="0" smtClean="0">
                <a:solidFill>
                  <a:srgbClr val="002060"/>
                </a:solidFill>
              </a:rPr>
              <a:t>никотин</a:t>
            </a:r>
            <a:r>
              <a:rPr lang="ru-RU" dirty="0" smtClean="0">
                <a:solidFill>
                  <a:srgbClr val="002060"/>
                </a:solidFill>
              </a:rPr>
              <a:t> и </a:t>
            </a:r>
            <a:r>
              <a:rPr lang="ru-RU" b="1" dirty="0" smtClean="0">
                <a:solidFill>
                  <a:srgbClr val="002060"/>
                </a:solidFill>
              </a:rPr>
              <a:t>кокаин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8" y="4214819"/>
            <a:ext cx="2928958" cy="2310964"/>
          </a:xfrm>
          <a:prstGeom prst="rect">
            <a:avLst/>
          </a:prstGeom>
        </p:spPr>
      </p:pic>
      <p:pic>
        <p:nvPicPr>
          <p:cNvPr id="10" name="Содержимое 3" descr="Формула кофеина - C8H10N4O2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428736"/>
            <a:ext cx="2714644" cy="2643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mg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0042"/>
            <a:ext cx="900115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586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4500" dirty="0" smtClean="0">
                <a:solidFill>
                  <a:srgbClr val="002060"/>
                </a:solidFill>
              </a:rPr>
              <a:t>       Витамины </a:t>
            </a:r>
            <a:r>
              <a:rPr lang="ru-RU" sz="3200" dirty="0" smtClean="0">
                <a:solidFill>
                  <a:srgbClr val="002060"/>
                </a:solidFill>
              </a:rPr>
              <a:t>- органические вещества растительного, реже животного происхождения, разнообразной химической структуры, в малых дозах необходимые для нормальной жизнедеятельности организма. Часто витамины входят в состав ферментов, то есть биологических катализаторов процессов живой клетки.</a:t>
            </a:r>
          </a:p>
          <a:p>
            <a:pPr>
              <a:buNone/>
            </a:pP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3200" dirty="0" err="1" smtClean="0">
                <a:solidFill>
                  <a:srgbClr val="002060"/>
                </a:solidFill>
                <a:hlinkClick r:id="rId2"/>
              </a:rPr>
              <a:t>Ретинол</a:t>
            </a:r>
            <a:endParaRPr lang="ru-RU" sz="32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3"/>
              </a:rPr>
              <a:t>Тиамин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4"/>
              </a:rPr>
              <a:t>Рибофлавин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5"/>
              </a:rPr>
              <a:t>Пантотеновая Кислота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6"/>
              </a:rPr>
              <a:t>Пиридоксин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hlinkClick r:id="rId7"/>
              </a:rPr>
              <a:t>Цианкобаламин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hlinkClick r:id="rId8"/>
              </a:rPr>
              <a:t>Фолиевая</a:t>
            </a:r>
            <a:r>
              <a:rPr lang="ru-RU" dirty="0" smtClean="0">
                <a:solidFill>
                  <a:srgbClr val="002060"/>
                </a:solidFill>
                <a:hlinkClick r:id="rId8"/>
              </a:rPr>
              <a:t> Кислота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9"/>
              </a:rPr>
              <a:t>Кальциферолы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10"/>
              </a:rPr>
              <a:t>Токоферолы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11"/>
              </a:rPr>
              <a:t>Биотин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hlinkClick r:id="rId12"/>
              </a:rPr>
              <a:t>Никотиновая Кислота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2060"/>
                </a:solidFill>
                <a:hlinkClick r:id="rId13"/>
              </a:rPr>
              <a:t>Филлохинон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0" y="2857496"/>
            <a:ext cx="2214578" cy="25003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428868"/>
            <a:ext cx="3357586" cy="36171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686800" cy="414340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b="1" dirty="0" smtClean="0"/>
              <a:t>Гликозиды</a:t>
            </a:r>
            <a:r>
              <a:rPr lang="ru-RU" sz="2000" dirty="0" smtClean="0"/>
              <a:t> - это природные </a:t>
            </a:r>
            <a:r>
              <a:rPr lang="ru-RU" sz="2000" dirty="0" err="1" smtClean="0"/>
              <a:t>углеводосодержащие</a:t>
            </a:r>
            <a:r>
              <a:rPr lang="ru-RU" sz="2000" dirty="0" smtClean="0"/>
              <a:t> вещества органического характера, преимущественно растительного происхождения. В состав молекулы гликозидов входит сахар и </a:t>
            </a:r>
            <a:r>
              <a:rPr lang="ru-RU" sz="2000" dirty="0" err="1" smtClean="0"/>
              <a:t>несахаристая</a:t>
            </a:r>
            <a:r>
              <a:rPr lang="ru-RU" sz="2000" dirty="0" smtClean="0"/>
              <a:t> часть - </a:t>
            </a:r>
            <a:r>
              <a:rPr lang="ru-RU" sz="2000" dirty="0" err="1" smtClean="0"/>
              <a:t>агликон</a:t>
            </a:r>
            <a:r>
              <a:rPr lang="ru-RU" sz="2000" dirty="0" smtClean="0"/>
              <a:t>, или </a:t>
            </a:r>
            <a:r>
              <a:rPr lang="ru-RU" sz="2000" dirty="0" err="1" smtClean="0"/>
              <a:t>генин</a:t>
            </a:r>
            <a:r>
              <a:rPr lang="ru-RU" sz="2000" dirty="0" smtClean="0"/>
              <a:t>. Греческая приставка "а" означает отрицание, </a:t>
            </a:r>
            <a:r>
              <a:rPr lang="ru-RU" sz="2000" dirty="0" err="1" smtClean="0"/>
              <a:t>агликон</a:t>
            </a:r>
            <a:r>
              <a:rPr lang="ru-RU" sz="2000" dirty="0" smtClean="0"/>
              <a:t> в переводе означает "</a:t>
            </a:r>
            <a:r>
              <a:rPr lang="ru-RU" sz="2000" dirty="0" err="1" smtClean="0"/>
              <a:t>несахар</a:t>
            </a:r>
            <a:r>
              <a:rPr lang="ru-RU" sz="2000" dirty="0" smtClean="0"/>
              <a:t>". </a:t>
            </a:r>
            <a:r>
              <a:rPr lang="ru-RU" sz="2000" dirty="0" err="1" smtClean="0"/>
              <a:t>Агликон</a:t>
            </a:r>
            <a:r>
              <a:rPr lang="ru-RU" sz="2000" dirty="0" smtClean="0"/>
              <a:t> и сахар соединены между собой связью, подобной сложноэфирной, поэтому молекула гликозида легко расщепляется в присутствии воды под влиянием </a:t>
            </a:r>
            <a:r>
              <a:rPr lang="ru-RU" sz="2000" dirty="0" err="1" smtClean="0"/>
              <a:t>энзимов</a:t>
            </a:r>
            <a:r>
              <a:rPr lang="ru-RU" sz="2000" dirty="0" smtClean="0"/>
              <a:t> (ферментов), содержащихся в этих растениях. Формулу гликозида можно представить следующим образом: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Связь сахарного остатка (</a:t>
            </a:r>
            <a:r>
              <a:rPr lang="ru-RU" sz="2000" dirty="0" err="1" smtClean="0"/>
              <a:t>гликозила</a:t>
            </a:r>
            <a:r>
              <a:rPr lang="ru-RU" sz="2000" dirty="0" smtClean="0"/>
              <a:t>) с </a:t>
            </a:r>
            <a:r>
              <a:rPr lang="ru-RU" sz="2000" dirty="0" err="1" smtClean="0"/>
              <a:t>генином</a:t>
            </a:r>
            <a:r>
              <a:rPr lang="ru-RU" sz="2000" dirty="0" smtClean="0"/>
              <a:t> (R) осуществляется либо через кислород (O-гликозиды), либо азот (N-гликозиды), либо серу (</a:t>
            </a:r>
            <a:r>
              <a:rPr lang="ru-RU" sz="2000" dirty="0" err="1" smtClean="0"/>
              <a:t>тиогликозиды</a:t>
            </a:r>
            <a:r>
              <a:rPr lang="ru-RU" sz="2000" dirty="0" smtClean="0"/>
              <a:t>), либо углерод (С-гликозиды).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Рисунок 4" descr="b-цимароза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929198"/>
            <a:ext cx="4429156" cy="150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Echinacea_purpurea_Magnus_JWB_1_l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43446"/>
            <a:ext cx="3571899" cy="192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123615747422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4643446"/>
            <a:ext cx="392909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1" y="3714752"/>
            <a:ext cx="3857652" cy="271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32147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сапонин</a:t>
            </a:r>
            <a:r>
              <a:rPr lang="ru-RU" sz="2000" b="1" dirty="0" smtClean="0"/>
              <a:t>"</a:t>
            </a:r>
            <a:r>
              <a:rPr lang="ru-RU" sz="2000" dirty="0" smtClean="0"/>
              <a:t> (от лат. </a:t>
            </a:r>
            <a:r>
              <a:rPr lang="ru-RU" sz="2000" i="1" dirty="0" err="1" smtClean="0"/>
              <a:t>sapo</a:t>
            </a:r>
            <a:r>
              <a:rPr lang="ru-RU" sz="2000" i="1" dirty="0" smtClean="0"/>
              <a:t> - мыло</a:t>
            </a:r>
            <a:r>
              <a:rPr lang="ru-RU" sz="2000" dirty="0" smtClean="0"/>
              <a:t>) впервые появилось в 1819 г., когда из мыльнянки (растения семейства гвоздичных, с розоватыми душистыми цветками) было выделено вещество образующее с водой обильное количество пены. Сапонины - высокомолекулярные сложные органические соединения </a:t>
            </a:r>
            <a:r>
              <a:rPr lang="ru-RU" sz="2000" dirty="0" err="1" smtClean="0"/>
              <a:t>гликозидного</a:t>
            </a:r>
            <a:r>
              <a:rPr lang="ru-RU" sz="2000" dirty="0" smtClean="0"/>
              <a:t> характера, обладающие специфическими свойствами: водные растворы из сырья, содержащие сапонины, образуют обильную пену; попадая в кровь, вызывают гемолиз эритроцитов; токсичны для холоднокровных (лягушек, рыб, червей), вызывая их гибель даже в разведении 1:1000000. </a:t>
            </a:r>
            <a:endParaRPr lang="ru-RU" sz="2000" dirty="0"/>
          </a:p>
        </p:txBody>
      </p:sp>
      <p:pic>
        <p:nvPicPr>
          <p:cNvPr id="4" name="Picture 6" descr="http://2.bp.blogspot.com/-73QFqS-rDOc/VbXxIFfPCuI/AAAAAAAACFE/YIgLaejz64c/s400/%25D1%2581%25D0%25BE%25D0%25BB%25D0%25BE%25D0%25B4%25D0%25BA%25D0%25B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4143380"/>
            <a:ext cx="4000528" cy="2428892"/>
          </a:xfrm>
          <a:prstGeom prst="rect">
            <a:avLst/>
          </a:prstGeom>
          <a:noFill/>
        </p:spPr>
      </p:pic>
      <p:pic>
        <p:nvPicPr>
          <p:cNvPr id="35844" name="Picture 4" descr="http://zhenshenginseng.ru/herbginsen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14818"/>
            <a:ext cx="3071834" cy="2238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3429024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/>
              <a:t>     </a:t>
            </a:r>
            <a:r>
              <a:rPr lang="ru-RU" sz="2000" dirty="0" smtClean="0"/>
              <a:t>Дубильные вещества — группа разнообразных и сложных по составу растворимых в воде органических веществ ароматического ряда, содержащих гидроксильные радикалы фенольного характера. Дубильные вещества широко распространены в растительном царстве, обладают характерным вяжущим вкусом. Они способны осаждаться из водного или водно-спиртового раствора раствором клея, а с солями железа давать различных оттенков зелёные или синие окрашивания и осадки.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5" y="3929066"/>
            <a:ext cx="2286016" cy="2379659"/>
          </a:xfrm>
          <a:prstGeom prst="rect">
            <a:avLst/>
          </a:prstGeom>
        </p:spPr>
      </p:pic>
      <p:pic>
        <p:nvPicPr>
          <p:cNvPr id="5" name="Рисунок 4" descr="https://upload.wikimedia.org/wikipedia/commons/thumb/1/14/Darjeeling-tea-first-flush-in-cup.jpg/220px-Darjeeling-tea-first-flush-in-cup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524250" y="4071942"/>
            <a:ext cx="2095500" cy="2286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9" y="3643314"/>
            <a:ext cx="2786081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8858279" cy="621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819</TotalTime>
  <Words>497</Words>
  <PresentationFormat>Экран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Городская</vt:lpstr>
      <vt:lpstr>Лекция №2</vt:lpstr>
      <vt:lpstr>План лекции:</vt:lpstr>
      <vt:lpstr>Слайд 3</vt:lpstr>
      <vt:lpstr>Слайд 4</vt:lpstr>
      <vt:lpstr>Слайд 5</vt:lpstr>
      <vt:lpstr>  Гликозиды - это природные углеводосодержащие вещества органического характера, преимущественно растительного происхождения. В состав молекулы гликозидов входит сахар и несахаристая часть - агликон, или генин. Греческая приставка "а" означает отрицание, агликон в переводе означает "несахар". Агликон и сахар соединены между собой связью, подобной сложноэфирной, поэтому молекула гликозида легко расщепляется в присутствии воды под влиянием энзимов (ферментов), содержащихся в этих растениях. Формулу гликозида можно представить следующим образом:  Связь сахарного остатка (гликозила) с генином (R) осуществляется либо через кислород (O-гликозиды), либо азот (N-гликозиды), либо серу (тиогликозиды), либо углерод (С-гликозиды).   </vt:lpstr>
      <vt:lpstr>сапонин" (от лат. sapo - мыло) впервые появилось в 1819 г., когда из мыльнянки (растения семейства гвоздичных, с розоватыми душистыми цветками) было выделено вещество образующее с водой обильное количество пены. Сапонины - высокомолекулярные сложные органические соединения гликозидного характера, обладающие специфическими свойствами: водные растворы из сырья, содержащие сапонины, образуют обильную пену; попадая в кровь, вызывают гемолиз эритроцитов; токсичны для холоднокровных (лягушек, рыб, червей), вызывая их гибель даже в разведении 1:1000000. </vt:lpstr>
      <vt:lpstr>      Дубильные вещества — группа разнообразных и сложных по составу растворимых в воде органических веществ ароматического ряда, содержащих гидроксильные радикалы фенольного характера. Дубильные вещества широко распространены в растительном царстве, обладают характерным вяжущим вкусом. Они способны осаждаться из водного или водно-спиртового раствора раствором клея, а с солями железа давать различных оттенков зелёные или синие окрашивания и осадки. </vt:lpstr>
      <vt:lpstr>Слайд 9</vt:lpstr>
      <vt:lpstr>      Жирные масла. Жиры или триглицериды — природные органические соединения, полные сложные эфиры глицерина и одноосновных жирных кислот; входят в класс липидов. В живых организмах выполняют, прежде всего, структурную и энергетическую функции: они являются основным компонентом  клеточной мембраны, а в жировых клетках сохраняется энергетический запас организма.      Наряду с углеводами и белками, жиры — один из главных компонентов питания. Жидкие жиры растительного происхождения обычно называют маслами — так же, как и сливочное масло. </vt:lpstr>
      <vt:lpstr>Слайд 11</vt:lpstr>
      <vt:lpstr>Кумарины – природные кислородсодержащие гетероциклические соединения, в основе структуры которых лежит бензо-а-пирон (лактон цис-орто-гидроксикоричной кислоты).</vt:lpstr>
      <vt:lpstr> Микроэлементами называются элементы, содержание которых в организме мало, но они участвуют в биохимических процессах и необходимы живым организмам. Рекомендуемая суточная доза потребления микроэлементов для человека составляет менее 200 мг.    </vt:lpstr>
      <vt:lpstr>     В растениях органические кислоты могут находиться в виде солей в свободном виде или эфиров. Органические кислоты — органические вещества, проявляющие кислотные свойства. К ним относятся карбоновые кислоты, содержащие карбоксильную группу -COOH, сульфоновые кислоты, содержащие сульфогруппу -SO3H и некоторые другие. Самыми известными органическими кислотами являются бензойная,             уксусная, муравьиная, лимонная, щавелевая и молочная. - муравьиная (в малине и яблоках);  - уксусная (в зернах кукурузы, пшеницы в различных плодах и др.)   </vt:lpstr>
      <vt:lpstr>Слайд 15</vt:lpstr>
      <vt:lpstr>Слайд 16</vt:lpstr>
      <vt:lpstr>Флавоноиды — это крупнейший класс растительных полифенолов. Многие из них желтого цвета, обладают Р-витаминной активностью. Под влиянием флавоноидов уменьшается проницаемость и повышается прочность капилляров. Физиологическое действие флавоноидов на сосуды осуществляется при участии аскорбиновой кислоты. </vt:lpstr>
      <vt:lpstr>Антоцианы (от греч.— синий, лазоревый) — природные красящие вещества растений, гликозиды из группы флавоноидов.</vt:lpstr>
      <vt:lpstr>Фитонциды – вещества, содержащиеся в высших растениях, губительно действующие на болезнетворные бактерии, низшие грибы и простейшие организмы. В наибольшем количестве фитонциды содержатся в луке, чесноке, редьке, томате, хрене, лютике, черной смородине, черемухе, чернике. На возбудителей болезней фитонциды действуют бактериостатически и бактерицидно.  Все растения продуцируют фитонциды - «фито» - означает растение, «цедере» - убивать. </vt:lpstr>
      <vt:lpstr>Слайд 20</vt:lpstr>
      <vt:lpstr>Факторы, влияющие на содержание в растениях биологически активных веществ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№2</dc:title>
  <cp:lastModifiedBy>Olga</cp:lastModifiedBy>
  <cp:revision>125</cp:revision>
  <dcterms:modified xsi:type="dcterms:W3CDTF">2016-02-17T18:15:10Z</dcterms:modified>
</cp:coreProperties>
</file>